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80" r:id="rId6"/>
    <p:sldId id="257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83" r:id="rId17"/>
    <p:sldId id="275" r:id="rId18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6507" autoAdjust="0"/>
  </p:normalViewPr>
  <p:slideViewPr>
    <p:cSldViewPr snapToGrid="0">
      <p:cViewPr varScale="1">
        <p:scale>
          <a:sx n="95" d="100"/>
          <a:sy n="95" d="100"/>
        </p:scale>
        <p:origin x="119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64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PT"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PT" sz="1200"/>
            </a:lvl1pPr>
          </a:lstStyle>
          <a:p>
            <a:pPr rtl="0"/>
            <a:fld id="{A9D313FC-6086-438E-9E7F-65D91B8B798A}" type="datetime1">
              <a:rPr lang="pt-PT" smtClean="0"/>
              <a:t>01/12/2022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PT"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PT" sz="1200"/>
            </a:lvl1pPr>
          </a:lstStyle>
          <a:p>
            <a:pPr rtl="0"/>
            <a:fld id="{37B95B5C-AE81-486B-8299-C690ADF087B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PT" sz="1200">
                <a:latin typeface="+mn-lt"/>
              </a:defRPr>
            </a:lvl1pPr>
          </a:lstStyle>
          <a:p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PT" sz="1200">
                <a:latin typeface="+mn-lt"/>
              </a:defRPr>
            </a:lvl1pPr>
          </a:lstStyle>
          <a:p>
            <a:fld id="{641A1D32-8DF7-4746-944E-D2DCFCFA0641}" type="datetime1">
              <a:rPr lang="en-US" smtClean="0"/>
              <a:pPr/>
              <a:t>12/1/2022</a:t>
            </a:fld>
            <a:endParaRPr lang="en-US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PT"/>
            </a:defPPr>
          </a:lstStyle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PT"/>
            </a:def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PT" sz="1200">
                <a:latin typeface="+mn-lt"/>
              </a:defRPr>
            </a:lvl1pPr>
          </a:lstStyle>
          <a:p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PT" sz="1200">
                <a:latin typeface="+mn-lt"/>
              </a:defRPr>
            </a:lvl1pPr>
          </a:lstStyle>
          <a:p>
            <a:fld id="{6922D2F8-28A7-48E8-ADD3-E9583D47D83D}" type="slidenum">
              <a:rPr lang="pt-PT" noProof="0" smtClean="0"/>
              <a:pPr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6536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03793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97108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3096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64251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57307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02887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90907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8695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21659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2621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45889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45041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6024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pt-PT" sz="180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subtítulo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Oportunidades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texto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8" name="Marcador de Posição do Texto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texto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1" name="Marcador de Posição do Texto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texto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Nossa Concor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4" name="Marcador de Posição do Texto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5" name="Marcador de Posição do Texto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Nossa Concorrê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40" name="Marcador de Posição do Texto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54" name="Marcador de Posição do Texto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9" name="Marcador de Posição do Texto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38" name="Marcador de Posição do Texto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34" name="Marcador de Posição do Texto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xão Reta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8" name="Marcador de Posição do Texto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17" name="Marcador de Posição do Texto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19" name="Marcador de Posição do Texto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20" name="Marcador de Posição do Texto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1" name="Marcador de Posição do Texto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2" name="Marcador de Posição do Texto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u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áfico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9" name="Marcador de Posição do Texto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40" name="Marcador de Posição do Texto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4" name="Marcador de Posição de Conteúdo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Ação de Dois A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áfico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upo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Conexão Reta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xão Reta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xão Reta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xão Reta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xão Reta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xão Reta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xão Reta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xão Reta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xão Reta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xão Reta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xão Reta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21" name="Marcador de Posição do Texto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2" name="Marcador de Posição do Texto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3" name="Marcador de Posição do Texto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13" name="Marcador de Posição do Texto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pt-PT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ano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5" name="Marcador de Posição do Texto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7" name="Marcador de Posição do Texto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9" name="Marcador de Posição do Texto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0" name="Marcador de Posição do Texto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1" name="Marcador de Posição do Texto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2" name="Marcador de Posição do Texto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3" name="Marcador de Posição do Texto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4" name="Marcador de Posição do Texto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5" name="Marcador de Posição do Texto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6" name="Marcador de Posição do Texto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14" name="Marcador de Posição do Texto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pt-PT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ano</a:t>
            </a:r>
          </a:p>
        </p:txBody>
      </p:sp>
      <p:sp>
        <p:nvSpPr>
          <p:cNvPr id="66" name="Marcador de Posição do Texto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7" name="Marcador de Posição do Texto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8" name="Marcador de Posição do Texto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9" name="Marcador de Posição do Texto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0" name="Marcador de Posição do Texto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1" name="Marcador de Posição do Texto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2" name="Marcador de Posição do Texto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3" name="Marcador de Posição do Texto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4" name="Marcador de Posição do Texto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5" name="Marcador de Posição do Texto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6" name="Marcador de Posição do Texto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7" name="Marcador de Posição do Texto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Conexão Reta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xão Reta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xão Reta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xão Reta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xão Reta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xão Reta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xão Reta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xão Reta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xão Reta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xão Reta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xão Reta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a - 4 Pesso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4" name="Marcador de Posição da Imagem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" name="Marcador de Posição da Imagem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7" name="Marcador de Posição da Imagem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6" name="Marcador de Posição da Imagem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5" name="Marcador de Posição do Texto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Nome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28" name="Marcador de Posição do Texto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31" name="Marcador de Posição do Texto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9" name="Marcador de Posição do Rodapé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40" name="Marcador de Posição do Número do Diapositivo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41" name="Marcador de Posição da Data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a - 8 Pesso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4" name="Marcador de Posição da Imagem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1" name="Marcador de Posição da Imagem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5" name="Marcador de Posição da Imagem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7" name="Marcador de Posição da Imagem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1" name="Marcador de Posição do Texto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Nome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5" name="Marcador de Posição do Texto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7" name="Marcador de Posição do Texto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97" name="Marcador de Posição da Imagem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99" name="Marcador de Posição da Imagem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1" name="Marcador de Posição da Imagem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3" name="Marcador de Posição da Imagem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73" name="Marcador de Posição do Texto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4" name="Marcador de Posição do Texto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5" name="Marcador de Posição do Texto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6" name="Marcador de Posição do Texto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7" name="Marcador de Posição do Texto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8" name="Marcador de Posição do Texto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9" name="Marcador de Posição do Texto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80" name="Marcador de Posição do Texto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5" name="Marcador de Posição do Rodapé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TÍTULO DA APRESENTAÇÃO</a:t>
            </a:r>
          </a:p>
        </p:txBody>
      </p:sp>
      <p:sp>
        <p:nvSpPr>
          <p:cNvPr id="106" name="Marcador de Posição do Número do Diapositivo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07" name="Marcador de Posição da Data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BR" cap="all" dirty="0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áfico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45" name="Marcador de Posição do Texto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9" name="Marcador de Posição do Texto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7" name="Marcador de Posição do Texto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8" name="Marcador de Posição do Texto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7" name="Marcador de Posição do Texto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38" name="Marcador de Posição do Texto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9" name="Marcador de Posição do Texto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0" name="Marcador de Posição do Texto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1" name="Marcador de Posição do Texto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0" name="Marcador de Posição da Imagem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pt-PT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áfico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7" name="Marcador de Posição do Texto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3" name="Marcador de Posição do Rodapé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4" name="Marcador de Posição do Número do Diapositivo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5" name="Marcador de Posição da Data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subtítulo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8" name="Marcador de Posição do Texto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6" name="Marcador de Posição do Texto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2" name="Marcador de Posição do Texto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0" name="Marcador de Posição do Texto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1" name="Marcador de Posição do Rodapé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42" name="Marcador de Posição do Número do Diapositivo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43" name="Marcador de Posição da Data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8" name="Marcador de Posição do Texto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4" name="Marcador de Posição do Texto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14" name="Marcador de Posição da Imagem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6" name="Marcador de Posição da Imagem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7" name="Marcador de Posição da Imagem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8" name="Marcador de Posição da Imagem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ão Geral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8" name="Marcador de Posição do Texto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57" name="Marcador de Posição do Texto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4" name="Marcador de Posição do Texto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63" name="Marcador de Posição do Texto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7" name="Marcador de Posição do Texto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66" name="Marcador de Posição do Texto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2" name="Marcador de Posição do Rodapé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3" name="Marcador de Posição do Número do Diapositivo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4" name="Marcador de Posição da Data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5" name="Marcador de Posição da Imagem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1" name="Marcador de Posição da Imagem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5" name="Marcador de Posição da Imagem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6" name="Marcador de Posição da Imagem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8" name="Marcador de Posição do Rodapé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9" name="Marcador de Posição do Número do Diapositivo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0" name="Marcador de Posição da Data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Separ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1" name="Marcador de Posição do Texto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Texto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3" name="Marcador de Posição do Texto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4" name="Marcador de Posição do Texto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ão Geral da Oportunidade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13" name="Marcador de Posição do Texto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7" name="Marcador de Posição do Texto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6" name="Marcador de Posição do Texto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ção do Rodapé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b="1" dirty="0"/>
          </a:p>
        </p:txBody>
      </p:sp>
      <p:sp>
        <p:nvSpPr>
          <p:cNvPr id="14" name="Marcador de Posição do Número do Diapositivo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5" name="Marcador de Posição da Data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b="1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P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3" y="1327759"/>
            <a:ext cx="11233649" cy="192950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dirty="0"/>
              <a:t>MariaDB (SGBD)</a:t>
            </a:r>
            <a:endParaRPr lang="pt-PT" dirty="0"/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 rtlCol="0">
            <a:normAutofit/>
          </a:bodyPr>
          <a:lstStyle>
            <a:defPPr>
              <a:defRPr lang="pt-PT"/>
            </a:defPPr>
          </a:lstStyle>
          <a:p>
            <a:pPr rtl="0"/>
            <a:r>
              <a:rPr lang="pt-PT" sz="2000" dirty="0">
                <a:latin typeface="Bahnschrift" panose="020B0502040204020203" pitchFamily="34" charset="0"/>
              </a:rPr>
              <a:t>Pedro Juno Oliveira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8" y="1941534"/>
            <a:ext cx="7365304" cy="80601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História do </a:t>
            </a:r>
            <a:r>
              <a:rPr lang="pt-PT" dirty="0" err="1"/>
              <a:t>MariaDB</a:t>
            </a:r>
            <a:endParaRPr lang="pt-PT" dirty="0"/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208" y="2747550"/>
            <a:ext cx="7277622" cy="2872039"/>
          </a:xfrm>
        </p:spPr>
        <p:txBody>
          <a:bodyPr rtlCol="0"/>
          <a:lstStyle>
            <a:defPPr>
              <a:defRPr lang="pt-PT"/>
            </a:defPPr>
          </a:lstStyle>
          <a:p>
            <a:r>
              <a:rPr lang="en-US" sz="1900" dirty="0">
                <a:latin typeface="Bahnschrift" panose="020B0502040204020203" pitchFamily="34" charset="0"/>
              </a:rPr>
              <a:t>O MariaDB </a:t>
            </a:r>
            <a:r>
              <a:rPr lang="en-US" sz="1900" dirty="0" err="1">
                <a:latin typeface="Bahnschrift" panose="020B0502040204020203" pitchFamily="34" charset="0"/>
              </a:rPr>
              <a:t>foi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criado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quando</a:t>
            </a:r>
            <a:r>
              <a:rPr lang="en-US" sz="1900" dirty="0">
                <a:latin typeface="Bahnschrift" panose="020B0502040204020203" pitchFamily="34" charset="0"/>
              </a:rPr>
              <a:t> o </a:t>
            </a:r>
            <a:r>
              <a:rPr lang="en-US" sz="1900" dirty="0" err="1">
                <a:latin typeface="Bahnschrift" panose="020B0502040204020203" pitchFamily="34" charset="0"/>
              </a:rPr>
              <a:t>seu</a:t>
            </a:r>
            <a:r>
              <a:rPr lang="en-US" sz="1900" dirty="0">
                <a:latin typeface="Bahnschrift" panose="020B0502040204020203" pitchFamily="34" charset="0"/>
              </a:rPr>
              <a:t> antecessor (MySQL) </a:t>
            </a:r>
            <a:r>
              <a:rPr lang="en-US" sz="1900" dirty="0" err="1">
                <a:latin typeface="Bahnschrift" panose="020B0502040204020203" pitchFamily="34" charset="0"/>
              </a:rPr>
              <a:t>foi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comprado</a:t>
            </a:r>
            <a:r>
              <a:rPr lang="en-US" sz="1900" dirty="0">
                <a:latin typeface="Bahnschrift" panose="020B0502040204020203" pitchFamily="34" charset="0"/>
              </a:rPr>
              <a:t> pela Oracle, o </a:t>
            </a:r>
            <a:r>
              <a:rPr lang="en-US" sz="1900" dirty="0" err="1">
                <a:latin typeface="Bahnschrift" panose="020B0502040204020203" pitchFamily="34" charset="0"/>
              </a:rPr>
              <a:t>seu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criador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temia</a:t>
            </a:r>
            <a:r>
              <a:rPr lang="en-US" sz="1900" dirty="0">
                <a:latin typeface="Bahnschrift" panose="020B0502040204020203" pitchFamily="34" charset="0"/>
              </a:rPr>
              <a:t> que o software </a:t>
            </a:r>
            <a:r>
              <a:rPr lang="en-US" sz="1900" dirty="0" err="1">
                <a:latin typeface="Bahnschrift" panose="020B0502040204020203" pitchFamily="34" charset="0"/>
              </a:rPr>
              <a:t>deixasse</a:t>
            </a:r>
            <a:r>
              <a:rPr lang="en-US" sz="1900" dirty="0">
                <a:latin typeface="Bahnschrift" panose="020B0502040204020203" pitchFamily="34" charset="0"/>
              </a:rPr>
              <a:t> de ser open-source e </a:t>
            </a:r>
            <a:r>
              <a:rPr lang="en-US" sz="1900" dirty="0" err="1">
                <a:latin typeface="Bahnschrift" panose="020B0502040204020203" pitchFamily="34" charset="0"/>
              </a:rPr>
              <a:t>tomasse</a:t>
            </a:r>
            <a:r>
              <a:rPr lang="en-US" sz="1900" dirty="0">
                <a:latin typeface="Bahnschrift" panose="020B0502040204020203" pitchFamily="34" charset="0"/>
              </a:rPr>
              <a:t> um </a:t>
            </a:r>
            <a:r>
              <a:rPr lang="en-US" sz="1900" dirty="0" err="1">
                <a:latin typeface="Bahnschrift" panose="020B0502040204020203" pitchFamily="34" charset="0"/>
              </a:rPr>
              <a:t>rumo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diferente</a:t>
            </a:r>
            <a:r>
              <a:rPr lang="en-US" sz="1900" dirty="0">
                <a:latin typeface="Bahnschrift" panose="020B0502040204020203" pitchFamily="34" charset="0"/>
              </a:rPr>
              <a:t>. </a:t>
            </a:r>
            <a:r>
              <a:rPr lang="en-US" sz="1900" dirty="0" err="1">
                <a:latin typeface="Bahnschrift" panose="020B0502040204020203" pitchFamily="34" charset="0"/>
              </a:rPr>
              <a:t>Modificando</a:t>
            </a:r>
            <a:r>
              <a:rPr lang="en-US" sz="1900" dirty="0">
                <a:latin typeface="Bahnschrift" panose="020B0502040204020203" pitchFamily="34" charset="0"/>
              </a:rPr>
              <a:t> o </a:t>
            </a:r>
            <a:r>
              <a:rPr lang="en-US" sz="1900" dirty="0" err="1">
                <a:latin typeface="Bahnschrift" panose="020B0502040204020203" pitchFamily="34" charset="0"/>
              </a:rPr>
              <a:t>código</a:t>
            </a:r>
            <a:r>
              <a:rPr lang="en-US" sz="1900" dirty="0">
                <a:latin typeface="Bahnschrift" panose="020B0502040204020203" pitchFamily="34" charset="0"/>
              </a:rPr>
              <a:t> do MySQL, </a:t>
            </a:r>
            <a:r>
              <a:rPr lang="en-US" sz="1900" dirty="0" err="1">
                <a:latin typeface="Bahnschrift" panose="020B0502040204020203" pitchFamily="34" charset="0"/>
              </a:rPr>
              <a:t>criou</a:t>
            </a:r>
            <a:r>
              <a:rPr lang="en-US" sz="1900" dirty="0">
                <a:latin typeface="Bahnschrift" panose="020B0502040204020203" pitchFamily="34" charset="0"/>
              </a:rPr>
              <a:t> o MariaDB.</a:t>
            </a:r>
          </a:p>
          <a:p>
            <a:endParaRPr lang="en-US" sz="1900" dirty="0">
              <a:latin typeface="Bahnschrift" panose="020B0502040204020203" pitchFamily="34" charset="0"/>
            </a:endParaRPr>
          </a:p>
          <a:p>
            <a:r>
              <a:rPr lang="en-US" sz="1900" dirty="0">
                <a:latin typeface="Bahnschrift" panose="020B0502040204020203" pitchFamily="34" charset="0"/>
              </a:rPr>
              <a:t>Uma </a:t>
            </a:r>
            <a:r>
              <a:rPr lang="en-US" sz="1900" dirty="0" err="1">
                <a:latin typeface="Bahnschrift" panose="020B0502040204020203" pitchFamily="34" charset="0"/>
              </a:rPr>
              <a:t>grande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parte</a:t>
            </a:r>
            <a:r>
              <a:rPr lang="en-US" sz="1900" dirty="0">
                <a:latin typeface="Bahnschrift" panose="020B0502040204020203" pitchFamily="34" charset="0"/>
              </a:rPr>
              <a:t> dos </a:t>
            </a:r>
            <a:r>
              <a:rPr lang="en-US" sz="1900" dirty="0" err="1">
                <a:latin typeface="Bahnschrift" panose="020B0502040204020203" pitchFamily="34" charset="0"/>
              </a:rPr>
              <a:t>desenvolvedores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originais</a:t>
            </a:r>
            <a:r>
              <a:rPr lang="en-US" sz="1900" dirty="0">
                <a:latin typeface="Bahnschrift" panose="020B0502040204020203" pitchFamily="34" charset="0"/>
              </a:rPr>
              <a:t> do MySQL </a:t>
            </a:r>
            <a:r>
              <a:rPr lang="en-US" sz="1900" dirty="0" err="1">
                <a:latin typeface="Bahnschrift" panose="020B0502040204020203" pitchFamily="34" charset="0"/>
              </a:rPr>
              <a:t>trabalham</a:t>
            </a:r>
            <a:r>
              <a:rPr lang="en-US" sz="1900" dirty="0">
                <a:latin typeface="Bahnschrift" panose="020B0502040204020203" pitchFamily="34" charset="0"/>
              </a:rPr>
              <a:t> agora para o MariaDB. </a:t>
            </a:r>
            <a:endParaRPr lang="pt-BR" sz="1900" dirty="0">
              <a:latin typeface="Bahnschrift" panose="020B0502040204020203" pitchFamily="34" charset="0"/>
            </a:endParaRPr>
          </a:p>
        </p:txBody>
      </p:sp>
      <p:pic>
        <p:nvPicPr>
          <p:cNvPr id="17" name="Marcador de Posição da Imagem 16">
            <a:extLst>
              <a:ext uri="{FF2B5EF4-FFF2-40B4-BE49-F238E27FC236}">
                <a16:creationId xmlns:a16="http://schemas.microsoft.com/office/drawing/2014/main" id="{FEA32710-A563-7D8F-EF39-DEAD949C33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0004" r="300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12835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8" y="1941534"/>
            <a:ext cx="8198966" cy="80601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Comparação com outros sgbd’s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208" y="2747550"/>
            <a:ext cx="7277622" cy="2872039"/>
          </a:xfrm>
        </p:spPr>
        <p:txBody>
          <a:bodyPr rtlCol="0"/>
          <a:lstStyle>
            <a:defPPr>
              <a:defRPr lang="pt-PT"/>
            </a:defPPr>
          </a:lstStyle>
          <a:p>
            <a:r>
              <a:rPr lang="en-US" sz="1900" dirty="0">
                <a:latin typeface="Bahnschrift" panose="020B0502040204020203" pitchFamily="34" charset="0"/>
              </a:rPr>
              <a:t>O MariaDB </a:t>
            </a:r>
            <a:r>
              <a:rPr lang="en-US" sz="1900" dirty="0" err="1">
                <a:latin typeface="Bahnschrift" panose="020B0502040204020203" pitchFamily="34" charset="0"/>
              </a:rPr>
              <a:t>oferece</a:t>
            </a:r>
            <a:r>
              <a:rPr lang="en-US" sz="1900" dirty="0">
                <a:latin typeface="Bahnschrift" panose="020B0502040204020203" pitchFamily="34" charset="0"/>
              </a:rPr>
              <a:t> 100% de </a:t>
            </a:r>
            <a:r>
              <a:rPr lang="en-US" sz="1900" dirty="0" err="1">
                <a:latin typeface="Bahnschrift" panose="020B0502040204020203" pitchFamily="34" charset="0"/>
              </a:rPr>
              <a:t>compatibilidade</a:t>
            </a:r>
            <a:r>
              <a:rPr lang="en-US" sz="1900" dirty="0">
                <a:latin typeface="Bahnschrift" panose="020B0502040204020203" pitchFamily="34" charset="0"/>
              </a:rPr>
              <a:t> com </a:t>
            </a:r>
            <a:r>
              <a:rPr lang="en-US" sz="1900" dirty="0" err="1">
                <a:latin typeface="Bahnschrift" panose="020B0502040204020203" pitchFamily="34" charset="0"/>
              </a:rPr>
              <a:t>qualquer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versão</a:t>
            </a:r>
            <a:r>
              <a:rPr lang="en-US" sz="1900" dirty="0">
                <a:latin typeface="Bahnschrift" panose="020B0502040204020203" pitchFamily="34" charset="0"/>
              </a:rPr>
              <a:t> do MySQL, </a:t>
            </a:r>
            <a:r>
              <a:rPr lang="en-US" sz="1900" dirty="0" err="1">
                <a:latin typeface="Bahnschrift" panose="020B0502040204020203" pitchFamily="34" charset="0"/>
              </a:rPr>
              <a:t>podendo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substituí</a:t>
            </a:r>
            <a:r>
              <a:rPr lang="en-US" sz="1900" dirty="0">
                <a:latin typeface="Bahnschrift" panose="020B0502040204020203" pitchFamily="34" charset="0"/>
              </a:rPr>
              <a:t>-lo </a:t>
            </a:r>
            <a:r>
              <a:rPr lang="en-US" sz="1900" dirty="0" err="1">
                <a:latin typeface="Bahnschrift" panose="020B0502040204020203" pitchFamily="34" charset="0"/>
              </a:rPr>
              <a:t>sem</a:t>
            </a:r>
            <a:r>
              <a:rPr lang="en-US" sz="1900" dirty="0">
                <a:latin typeface="Bahnschrift" panose="020B0502040204020203" pitchFamily="34" charset="0"/>
              </a:rPr>
              <a:t> ser </a:t>
            </a:r>
            <a:r>
              <a:rPr lang="en-US" sz="1900" dirty="0" err="1">
                <a:latin typeface="Bahnschrift" panose="020B0502040204020203" pitchFamily="34" charset="0"/>
              </a:rPr>
              <a:t>necessária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qualquer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alteração</a:t>
            </a:r>
            <a:r>
              <a:rPr lang="en-US" sz="1900" dirty="0">
                <a:latin typeface="Bahnschrift" panose="020B0502040204020203" pitchFamily="34" charset="0"/>
              </a:rPr>
              <a:t>. </a:t>
            </a:r>
            <a:r>
              <a:rPr lang="en-US" sz="1900" dirty="0" err="1">
                <a:latin typeface="Bahnschrift" panose="020B0502040204020203" pitchFamily="34" charset="0"/>
              </a:rPr>
              <a:t>Oferece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também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compatibilidade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parcial</a:t>
            </a:r>
            <a:r>
              <a:rPr lang="en-US" sz="1900" dirty="0">
                <a:latin typeface="Bahnschrift" panose="020B0502040204020203" pitchFamily="34" charset="0"/>
              </a:rPr>
              <a:t> com PostgreSQL, MongoDB e Oracle. É um SGBD </a:t>
            </a:r>
            <a:r>
              <a:rPr lang="en-US" sz="1900" dirty="0" err="1">
                <a:latin typeface="Bahnschrift" panose="020B0502040204020203" pitchFamily="34" charset="0"/>
              </a:rPr>
              <a:t>focado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em</a:t>
            </a:r>
            <a:r>
              <a:rPr lang="en-US" sz="1900" dirty="0">
                <a:latin typeface="Bahnschrift" panose="020B0502040204020203" pitchFamily="34" charset="0"/>
              </a:rPr>
              <a:t> performance, mas </a:t>
            </a:r>
            <a:r>
              <a:rPr lang="en-US" sz="1900" dirty="0" err="1">
                <a:latin typeface="Bahnschrift" panose="020B0502040204020203" pitchFamily="34" charset="0"/>
              </a:rPr>
              <a:t>nos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últimos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anos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têm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sido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adicionadas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várias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funcionalidades</a:t>
            </a:r>
            <a:r>
              <a:rPr lang="en-US" sz="1900" dirty="0">
                <a:latin typeface="Bahnschrift" panose="020B0502040204020203" pitchFamily="34" charset="0"/>
              </a:rPr>
              <a:t>, </a:t>
            </a:r>
            <a:r>
              <a:rPr lang="en-US" sz="1900" dirty="0" err="1">
                <a:latin typeface="Bahnschrift" panose="020B0502040204020203" pitchFamily="34" charset="0"/>
              </a:rPr>
              <a:t>distinguindo</a:t>
            </a:r>
            <a:r>
              <a:rPr lang="en-US" sz="1900" dirty="0">
                <a:latin typeface="Bahnschrift" panose="020B0502040204020203" pitchFamily="34" charset="0"/>
              </a:rPr>
              <a:t>-se do MySQL e </a:t>
            </a:r>
            <a:r>
              <a:rPr lang="en-US" sz="1900" dirty="0" err="1">
                <a:latin typeface="Bahnschrift" panose="020B0502040204020203" pitchFamily="34" charset="0"/>
              </a:rPr>
              <a:t>aproximando</a:t>
            </a:r>
            <a:r>
              <a:rPr lang="en-US" sz="1900" dirty="0">
                <a:latin typeface="Bahnschrift" panose="020B0502040204020203" pitchFamily="34" charset="0"/>
              </a:rPr>
              <a:t>-se do PostgreSQL, um SGBD </a:t>
            </a:r>
            <a:r>
              <a:rPr lang="en-US" sz="1900" dirty="0" err="1">
                <a:latin typeface="Bahnschrift" panose="020B0502040204020203" pitchFamily="34" charset="0"/>
              </a:rPr>
              <a:t>focado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em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ter</a:t>
            </a:r>
            <a:r>
              <a:rPr lang="en-US" sz="1900" dirty="0">
                <a:latin typeface="Bahnschrift" panose="020B0502040204020203" pitchFamily="34" charset="0"/>
              </a:rPr>
              <a:t> o </a:t>
            </a:r>
            <a:r>
              <a:rPr lang="en-US" sz="1900" dirty="0" err="1">
                <a:latin typeface="Bahnschrift" panose="020B0502040204020203" pitchFamily="34" charset="0"/>
              </a:rPr>
              <a:t>máximo</a:t>
            </a:r>
            <a:r>
              <a:rPr lang="en-US" sz="1900" dirty="0">
                <a:latin typeface="Bahnschrift" panose="020B0502040204020203" pitchFamily="34" charset="0"/>
              </a:rPr>
              <a:t> de </a:t>
            </a:r>
            <a:r>
              <a:rPr lang="en-US" sz="1900" dirty="0" err="1">
                <a:latin typeface="Bahnschrift" panose="020B0502040204020203" pitchFamily="34" charset="0"/>
              </a:rPr>
              <a:t>funcionalidades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possível</a:t>
            </a:r>
            <a:r>
              <a:rPr lang="en-US" sz="1900" dirty="0">
                <a:latin typeface="Bahnschrift" panose="020B0502040204020203" pitchFamily="34" charset="0"/>
              </a:rPr>
              <a:t>, </a:t>
            </a:r>
            <a:r>
              <a:rPr lang="en-US" sz="1900" dirty="0" err="1">
                <a:latin typeface="Bahnschrift" panose="020B0502040204020203" pitchFamily="34" charset="0"/>
              </a:rPr>
              <a:t>perdendo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na</a:t>
            </a:r>
            <a:r>
              <a:rPr lang="en-US" sz="1900" dirty="0">
                <a:latin typeface="Bahnschrift" panose="020B0502040204020203" pitchFamily="34" charset="0"/>
              </a:rPr>
              <a:t> performance.</a:t>
            </a:r>
            <a:endParaRPr lang="pt-BR" sz="1900" dirty="0">
              <a:latin typeface="Bahnschrift" panose="020B0502040204020203" pitchFamily="34" charset="0"/>
            </a:endParaRPr>
          </a:p>
        </p:txBody>
      </p:sp>
      <p:pic>
        <p:nvPicPr>
          <p:cNvPr id="14" name="Marcador de Posição da Imagem 13">
            <a:extLst>
              <a:ext uri="{FF2B5EF4-FFF2-40B4-BE49-F238E27FC236}">
                <a16:creationId xmlns:a16="http://schemas.microsoft.com/office/drawing/2014/main" id="{6DCBE8CB-A3A6-4C09-D2F5-3469022D28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795" r="117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66813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8" y="1941534"/>
            <a:ext cx="8198966" cy="80601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 err="1"/>
              <a:t>COmpatibilidade</a:t>
            </a:r>
            <a:endParaRPr lang="pt-PT" dirty="0"/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208" y="2747550"/>
            <a:ext cx="7277622" cy="2872039"/>
          </a:xfrm>
        </p:spPr>
        <p:txBody>
          <a:bodyPr rtlCol="0"/>
          <a:lstStyle>
            <a:defPPr>
              <a:defRPr lang="pt-PT"/>
            </a:defPPr>
          </a:lstStyle>
          <a:p>
            <a:r>
              <a:rPr lang="en-US" sz="1900" dirty="0">
                <a:latin typeface="Bahnschrift" panose="020B0502040204020203" pitchFamily="34" charset="0"/>
              </a:rPr>
              <a:t>O SGBD </a:t>
            </a:r>
            <a:r>
              <a:rPr lang="en-US" sz="1900" dirty="0" err="1">
                <a:latin typeface="Bahnschrift" panose="020B0502040204020203" pitchFamily="34" charset="0"/>
              </a:rPr>
              <a:t>está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disponivel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nativamente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nos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seguintes</a:t>
            </a:r>
            <a:r>
              <a:rPr lang="en-US" sz="1900" dirty="0">
                <a:latin typeface="Bahnschrift" panose="020B0502040204020203" pitchFamily="34" charset="0"/>
              </a:rPr>
              <a:t> SO’s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Bahnschrift" panose="020B0502040204020203" pitchFamily="34" charset="0"/>
              </a:rPr>
              <a:t>Debian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Bahnschrift" panose="020B0502040204020203" pitchFamily="34" charset="0"/>
              </a:rPr>
              <a:t>Ubuntu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Bahnschrift" panose="020B0502040204020203" pitchFamily="34" charset="0"/>
              </a:rPr>
              <a:t>CentOS / </a:t>
            </a:r>
            <a:r>
              <a:rPr lang="en-US" sz="1900" dirty="0" err="1">
                <a:latin typeface="Bahnschrift" panose="020B0502040204020203" pitchFamily="34" charset="0"/>
              </a:rPr>
              <a:t>Redhat</a:t>
            </a:r>
            <a:endParaRPr lang="en-US" sz="1900" dirty="0"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Bahnschrift" panose="020B0502040204020203" pitchFamily="34" charset="0"/>
              </a:rPr>
              <a:t>Windows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Bahnschrift" panose="020B0502040204020203" pitchFamily="34" charset="0"/>
              </a:rPr>
              <a:t>Solaris i386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Bahnschrift" panose="020B0502040204020203" pitchFamily="34" charset="0"/>
              </a:rPr>
              <a:t>Gentoo</a:t>
            </a:r>
          </a:p>
          <a:p>
            <a:r>
              <a:rPr lang="en-US" sz="1900" dirty="0">
                <a:latin typeface="Bahnschrift" panose="020B0502040204020203" pitchFamily="34" charset="0"/>
              </a:rPr>
              <a:t>Por ser open-source, </a:t>
            </a:r>
            <a:r>
              <a:rPr lang="en-US" sz="1900" dirty="0" err="1">
                <a:latin typeface="Bahnschrift" panose="020B0502040204020203" pitchFamily="34" charset="0"/>
              </a:rPr>
              <a:t>pode</a:t>
            </a:r>
            <a:r>
              <a:rPr lang="en-US" sz="1900" dirty="0">
                <a:latin typeface="Bahnschrift" panose="020B0502040204020203" pitchFamily="34" charset="0"/>
              </a:rPr>
              <a:t> ser </a:t>
            </a:r>
            <a:r>
              <a:rPr lang="en-US" sz="1900" dirty="0" err="1">
                <a:latin typeface="Bahnschrift" panose="020B0502040204020203" pitchFamily="34" charset="0"/>
              </a:rPr>
              <a:t>utilizado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em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qualquer</a:t>
            </a:r>
            <a:r>
              <a:rPr lang="en-US" sz="1900" dirty="0">
                <a:latin typeface="Bahnschrift" panose="020B0502040204020203" pitchFamily="34" charset="0"/>
              </a:rPr>
              <a:t> SO, </a:t>
            </a:r>
            <a:r>
              <a:rPr lang="en-US" sz="1900" dirty="0" err="1">
                <a:latin typeface="Bahnschrift" panose="020B0502040204020203" pitchFamily="34" charset="0"/>
              </a:rPr>
              <a:t>apenas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sendo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necessário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compilar</a:t>
            </a:r>
            <a:r>
              <a:rPr lang="en-US" sz="1900" dirty="0">
                <a:latin typeface="Bahnschrift" panose="020B0502040204020203" pitchFamily="34" charset="0"/>
              </a:rPr>
              <a:t> o </a:t>
            </a:r>
            <a:r>
              <a:rPr lang="en-US" sz="1900" dirty="0" err="1">
                <a:latin typeface="Bahnschrift" panose="020B0502040204020203" pitchFamily="34" charset="0"/>
              </a:rPr>
              <a:t>seu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código</a:t>
            </a:r>
            <a:r>
              <a:rPr lang="en-US" sz="1900" dirty="0"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7" name="Marcador de Posição da Imagem 6">
            <a:extLst>
              <a:ext uri="{FF2B5EF4-FFF2-40B4-BE49-F238E27FC236}">
                <a16:creationId xmlns:a16="http://schemas.microsoft.com/office/drawing/2014/main" id="{E083B3C8-1A33-1817-8F3E-8EAE53B8A9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9410" r="294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6305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405" y="0"/>
            <a:ext cx="6020696" cy="235706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dirty="0"/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2200570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Obrigado 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756576"/>
          </a:xfrm>
        </p:spPr>
        <p:txBody>
          <a:bodyPr rtlCol="0">
            <a:normAutofit/>
          </a:bodyPr>
          <a:lstStyle>
            <a:defPPr>
              <a:defRPr lang="pt-PT"/>
            </a:defPPr>
          </a:lstStyle>
          <a:p>
            <a:pPr rtl="0"/>
            <a:endParaRPr lang="pt-PT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40" y="2741026"/>
            <a:ext cx="6766560" cy="235706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O que São dados e </a:t>
            </a:r>
            <a:r>
              <a:rPr lang="en-US" dirty="0" err="1"/>
              <a:t>informação</a:t>
            </a:r>
            <a:r>
              <a:rPr lang="en-US" dirty="0"/>
              <a:t>?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3703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8" y="2209512"/>
            <a:ext cx="4579970" cy="53803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Dados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208" y="2747550"/>
            <a:ext cx="7265095" cy="287203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sz="2000" dirty="0">
                <a:latin typeface="Bahnschrift" panose="020B0502040204020203" pitchFamily="34" charset="0"/>
              </a:rPr>
              <a:t>Dados são valores referentes a algo, estes valores podem derivar de qualquer coisa (ex.: 1 número, 1 nome).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2000" dirty="0">
                <a:latin typeface="Bahnschrift" panose="020B0502040204020203" pitchFamily="34" charset="0"/>
              </a:rPr>
              <a:t>Observações documentadas/registadas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2000" dirty="0">
                <a:latin typeface="Bahnschrift" panose="020B0502040204020203" pitchFamily="34" charset="0"/>
              </a:rPr>
              <a:t>(registos soltos sem qualquer triagem ou organização)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2000" dirty="0">
                <a:latin typeface="Bahnschrift" panose="020B0502040204020203" pitchFamily="34" charset="0"/>
              </a:rPr>
              <a:t>Qualitativos - Referentes à qualidade de alguma coisa, representados por palavras, maioritariamente.</a:t>
            </a:r>
          </a:p>
        </p:txBody>
      </p:sp>
      <p:pic>
        <p:nvPicPr>
          <p:cNvPr id="6" name="Marcador de Posição da Imagem 5">
            <a:extLst>
              <a:ext uri="{FF2B5EF4-FFF2-40B4-BE49-F238E27FC236}">
                <a16:creationId xmlns:a16="http://schemas.microsoft.com/office/drawing/2014/main" id="{075F571E-5901-EF7E-8269-977BE53FDB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8409" r="18409"/>
          <a:stretch>
            <a:fillRect/>
          </a:stretch>
        </p:blipFill>
        <p:spPr bwMode="auto">
          <a:xfrm>
            <a:off x="7625875" y="1395455"/>
            <a:ext cx="3527091" cy="3463540"/>
          </a:xfrm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8" y="2209512"/>
            <a:ext cx="4579970" cy="53803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Informação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208" y="2747550"/>
            <a:ext cx="7277622" cy="287203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sz="2400" dirty="0">
                <a:latin typeface="Bahnschrift" panose="020B0502040204020203" pitchFamily="34" charset="0"/>
              </a:rPr>
              <a:t>Informação é nada mais do que um conjunto de dados, que quando agregados tem um sentido lógico e organizado, referenciando um determinado fenómeno.</a:t>
            </a:r>
          </a:p>
        </p:txBody>
      </p:sp>
      <p:pic>
        <p:nvPicPr>
          <p:cNvPr id="6" name="Marcador de Posição da Imagem 5">
            <a:extLst>
              <a:ext uri="{FF2B5EF4-FFF2-40B4-BE49-F238E27FC236}">
                <a16:creationId xmlns:a16="http://schemas.microsoft.com/office/drawing/2014/main" id="{1A0AFE80-7D54-6C0A-F66C-83532CA4B9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530" r="245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0306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40" y="2741026"/>
            <a:ext cx="6766560" cy="235706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dirty="0"/>
              <a:t>O que é Uma base de dados e um SGBD?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06385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8" y="2209512"/>
            <a:ext cx="4579970" cy="53803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Base de dados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208" y="2747550"/>
            <a:ext cx="7277622" cy="287203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sz="2400" dirty="0">
                <a:latin typeface="Bahnschrift" panose="020B0502040204020203" pitchFamily="34" charset="0"/>
              </a:rPr>
              <a:t>Correspondem basicamente a coleções eletrónicas de armazenamento estruturado de informação, estas permitem aos administradores consultar rapidamente e de forma facilitada os conteúdos da mesma. Estas podem conter todo o tipo de conteúdo (ex. vídeos, imagens, texto...). </a:t>
            </a:r>
          </a:p>
        </p:txBody>
      </p:sp>
      <p:pic>
        <p:nvPicPr>
          <p:cNvPr id="10" name="Marcador de Posição da Imagem 9" descr="Uma imagem com texto, eletrónica&#10;&#10;Descrição gerada automaticamente">
            <a:extLst>
              <a:ext uri="{FF2B5EF4-FFF2-40B4-BE49-F238E27FC236}">
                <a16:creationId xmlns:a16="http://schemas.microsoft.com/office/drawing/2014/main" id="{9AA86450-6422-0245-DEC8-2E38339DD7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8163" r="181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86124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8" y="1941534"/>
            <a:ext cx="7365304" cy="80601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Sistema gestor de bases de dados (SGBD)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208" y="2747550"/>
            <a:ext cx="7277622" cy="287203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sz="1900" dirty="0">
                <a:latin typeface="Bahnschrift" panose="020B0502040204020203" pitchFamily="34" charset="0"/>
              </a:rPr>
              <a:t>Software responsável por gerir/organizar uma Base de Dados.</a:t>
            </a:r>
          </a:p>
          <a:p>
            <a:pPr rtl="0"/>
            <a:endParaRPr lang="pt-BR" sz="1900" dirty="0">
              <a:latin typeface="Bahnschrift" panose="020B0502040204020203" pitchFamily="34" charset="0"/>
            </a:endParaRPr>
          </a:p>
          <a:p>
            <a:pPr rtl="0"/>
            <a:r>
              <a:rPr lang="pt-BR" sz="1900" dirty="0">
                <a:latin typeface="Bahnschrift" panose="020B0502040204020203" pitchFamily="34" charset="0"/>
              </a:rPr>
              <a:t>Podem ser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1900" dirty="0">
                <a:latin typeface="Bahnschrift" panose="020B0502040204020203" pitchFamily="34" charset="0"/>
              </a:rPr>
              <a:t>Relacionais 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1900" dirty="0">
                <a:latin typeface="Bahnschrift" panose="020B0502040204020203" pitchFamily="34" charset="0"/>
              </a:rPr>
              <a:t>Não Relacionais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1900" dirty="0">
                <a:latin typeface="Bahnschrift" panose="020B0502040204020203" pitchFamily="34" charset="0"/>
              </a:rPr>
              <a:t>Hierárquico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1900" dirty="0">
                <a:latin typeface="Bahnschrift" panose="020B0502040204020203" pitchFamily="34" charset="0"/>
              </a:rPr>
              <a:t>De rede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1900" dirty="0">
                <a:latin typeface="Bahnschrift" panose="020B0502040204020203" pitchFamily="34" charset="0"/>
              </a:rPr>
              <a:t>Orientada a objetos</a:t>
            </a:r>
          </a:p>
        </p:txBody>
      </p:sp>
      <p:pic>
        <p:nvPicPr>
          <p:cNvPr id="18" name="Marcador de Posição da Imagem 17">
            <a:extLst>
              <a:ext uri="{FF2B5EF4-FFF2-40B4-BE49-F238E27FC236}">
                <a16:creationId xmlns:a16="http://schemas.microsoft.com/office/drawing/2014/main" id="{3542C125-D0BA-DF28-7C2B-D22D44E8A0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238" r="202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33660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40" y="2741026"/>
            <a:ext cx="6766560" cy="235706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dirty="0"/>
              <a:t>MariaDB</a:t>
            </a:r>
            <a:br>
              <a:rPr lang="pt-BR" dirty="0"/>
            </a:br>
            <a:r>
              <a:rPr lang="pt-BR" dirty="0"/>
              <a:t>(SGBD)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94530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8" y="1941534"/>
            <a:ext cx="7365304" cy="80601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 err="1"/>
              <a:t>MariaDB</a:t>
            </a:r>
            <a:endParaRPr lang="pt-PT" dirty="0"/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208" y="2747550"/>
            <a:ext cx="7277622" cy="2872039"/>
          </a:xfrm>
        </p:spPr>
        <p:txBody>
          <a:bodyPr rtlCol="0"/>
          <a:lstStyle>
            <a:defPPr>
              <a:defRPr lang="pt-PT"/>
            </a:defPPr>
          </a:lstStyle>
          <a:p>
            <a:r>
              <a:rPr lang="en-US" sz="1900" dirty="0">
                <a:latin typeface="Bahnschrift" panose="020B0502040204020203" pitchFamily="34" charset="0"/>
              </a:rPr>
              <a:t>O MariaDB é um SGBD </a:t>
            </a:r>
            <a:r>
              <a:rPr lang="pt-PT" sz="1900" dirty="0">
                <a:latin typeface="Bahnschrift" panose="020B0502040204020203" pitchFamily="34" charset="0"/>
              </a:rPr>
              <a:t>Relacional </a:t>
            </a:r>
            <a:r>
              <a:rPr lang="en-US" sz="1900" dirty="0">
                <a:latin typeface="Bahnschrift" panose="020B0502040204020203" pitchFamily="34" charset="0"/>
              </a:rPr>
              <a:t>de </a:t>
            </a:r>
            <a:r>
              <a:rPr lang="en-US" sz="1900" dirty="0" err="1">
                <a:latin typeface="Bahnschrift" panose="020B0502040204020203" pitchFamily="34" charset="0"/>
              </a:rPr>
              <a:t>uso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geral</a:t>
            </a:r>
            <a:r>
              <a:rPr lang="en-US" sz="1900" dirty="0">
                <a:latin typeface="Bahnschrift" panose="020B0502040204020203" pitchFamily="34" charset="0"/>
              </a:rPr>
              <a:t>. É um dos SGBDs </a:t>
            </a:r>
            <a:r>
              <a:rPr lang="en-US" sz="1900" dirty="0" err="1">
                <a:latin typeface="Bahnschrift" panose="020B0502040204020203" pitchFamily="34" charset="0"/>
              </a:rPr>
              <a:t>mais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usados</a:t>
            </a:r>
            <a:r>
              <a:rPr lang="en-US" sz="1900" dirty="0">
                <a:latin typeface="Bahnschrift" panose="020B0502040204020203" pitchFamily="34" charset="0"/>
              </a:rPr>
              <a:t> do </a:t>
            </a:r>
            <a:r>
              <a:rPr lang="en-US" sz="1900" dirty="0" err="1">
                <a:latin typeface="Bahnschrift" panose="020B0502040204020203" pitchFamily="34" charset="0"/>
              </a:rPr>
              <a:t>mundo</a:t>
            </a:r>
            <a:r>
              <a:rPr lang="en-US" sz="1900" dirty="0">
                <a:latin typeface="Bahnschrift" panose="020B0502040204020203" pitchFamily="34" charset="0"/>
              </a:rPr>
              <a:t>, </a:t>
            </a:r>
            <a:r>
              <a:rPr lang="en-US" sz="1900" dirty="0" err="1">
                <a:latin typeface="Bahnschrift" panose="020B0502040204020203" pitchFamily="34" charset="0"/>
              </a:rPr>
              <a:t>sendo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usado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por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empresas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como</a:t>
            </a:r>
            <a:r>
              <a:rPr lang="en-US" sz="1900" dirty="0">
                <a:latin typeface="Bahnschrift" panose="020B0502040204020203" pitchFamily="34" charset="0"/>
              </a:rPr>
              <a:t> a Wikipedia, WordPress e a Google. É um software open-source, o que </a:t>
            </a:r>
            <a:r>
              <a:rPr lang="en-US" sz="1900" dirty="0" err="1">
                <a:latin typeface="Bahnschrift" panose="020B0502040204020203" pitchFamily="34" charset="0"/>
              </a:rPr>
              <a:t>significa</a:t>
            </a:r>
            <a:r>
              <a:rPr lang="en-US" sz="1900" dirty="0">
                <a:latin typeface="Bahnschrift" panose="020B0502040204020203" pitchFamily="34" charset="0"/>
              </a:rPr>
              <a:t> que </a:t>
            </a:r>
            <a:r>
              <a:rPr lang="en-US" sz="1900" dirty="0" err="1">
                <a:latin typeface="Bahnschrift" panose="020B0502040204020203" pitchFamily="34" charset="0"/>
              </a:rPr>
              <a:t>pode</a:t>
            </a:r>
            <a:r>
              <a:rPr lang="en-US" sz="1900" dirty="0">
                <a:latin typeface="Bahnschrift" panose="020B0502040204020203" pitchFamily="34" charset="0"/>
              </a:rPr>
              <a:t> ser </a:t>
            </a:r>
            <a:r>
              <a:rPr lang="en-US" sz="1900" dirty="0" err="1">
                <a:latin typeface="Bahnschrift" panose="020B0502040204020203" pitchFamily="34" charset="0"/>
              </a:rPr>
              <a:t>usado</a:t>
            </a:r>
            <a:r>
              <a:rPr lang="en-US" sz="1900" dirty="0">
                <a:latin typeface="Bahnschrift" panose="020B0502040204020203" pitchFamily="34" charset="0"/>
              </a:rPr>
              <a:t> e </a:t>
            </a:r>
            <a:r>
              <a:rPr lang="en-US" sz="1900" dirty="0" err="1">
                <a:latin typeface="Bahnschrift" panose="020B0502040204020203" pitchFamily="34" charset="0"/>
              </a:rPr>
              <a:t>alterado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livremente</a:t>
            </a:r>
            <a:r>
              <a:rPr lang="en-US" sz="1900" dirty="0">
                <a:latin typeface="Bahnschrift" panose="020B0502040204020203" pitchFamily="34" charset="0"/>
              </a:rPr>
              <a:t>, </a:t>
            </a:r>
            <a:r>
              <a:rPr lang="en-US" sz="1900" dirty="0" err="1">
                <a:latin typeface="Bahnschrift" panose="020B0502040204020203" pitchFamily="34" charset="0"/>
              </a:rPr>
              <a:t>sem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qualquer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custo</a:t>
            </a:r>
            <a:r>
              <a:rPr lang="en-US" sz="1900" dirty="0">
                <a:latin typeface="Bahnschrift" panose="020B0502040204020203" pitchFamily="34" charset="0"/>
              </a:rPr>
              <a:t>.</a:t>
            </a:r>
          </a:p>
          <a:p>
            <a:endParaRPr lang="pt-BR" sz="1900" dirty="0">
              <a:latin typeface="Bahnschrift" panose="020B0502040204020203" pitchFamily="34" charset="0"/>
            </a:endParaRPr>
          </a:p>
        </p:txBody>
      </p:sp>
      <p:pic>
        <p:nvPicPr>
          <p:cNvPr id="14" name="Marcador de Posição da Imagem 13">
            <a:extLst>
              <a:ext uri="{FF2B5EF4-FFF2-40B4-BE49-F238E27FC236}">
                <a16:creationId xmlns:a16="http://schemas.microsoft.com/office/drawing/2014/main" id="{6DCBE8CB-A3A6-4C09-D2F5-3469022D28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795" r="117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853699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061966_TF56488565_Win32" id="{00A1CD8D-3551-4BB0-ADC1-2F1485DB9A27}" vid="{215C11A7-5FFC-43F2-A25B-1935AED30B1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vendas futurista</Template>
  <TotalTime>294</TotalTime>
  <Words>428</Words>
  <Application>Microsoft Office PowerPoint</Application>
  <PresentationFormat>Ecrã Panorâmico</PresentationFormat>
  <Paragraphs>56</Paragraphs>
  <Slides>14</Slides>
  <Notes>14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21" baseType="lpstr">
      <vt:lpstr>Arial</vt:lpstr>
      <vt:lpstr>Bahnschrift</vt:lpstr>
      <vt:lpstr>Calibri</vt:lpstr>
      <vt:lpstr>Calibri Light</vt:lpstr>
      <vt:lpstr>Century Gothic</vt:lpstr>
      <vt:lpstr>Courier New</vt:lpstr>
      <vt:lpstr>Tema do Office</vt:lpstr>
      <vt:lpstr>MariaDB (SGBD)</vt:lpstr>
      <vt:lpstr>O que São dados e informação?</vt:lpstr>
      <vt:lpstr>Dados</vt:lpstr>
      <vt:lpstr>Informação</vt:lpstr>
      <vt:lpstr>O que é Uma base de dados e um SGBD?</vt:lpstr>
      <vt:lpstr>Base de dados</vt:lpstr>
      <vt:lpstr>Sistema gestor de bases de dados (SGBD)</vt:lpstr>
      <vt:lpstr>MariaDB (SGBD)</vt:lpstr>
      <vt:lpstr>MariaDB</vt:lpstr>
      <vt:lpstr>História do MariaDB</vt:lpstr>
      <vt:lpstr>Comparação com outros sgbd’s</vt:lpstr>
      <vt:lpstr>COmpatibilidade</vt:lpstr>
      <vt:lpstr>DEmonstração</vt:lpstr>
      <vt:lpstr>Obrigado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de Computadores - Meios de Transmissão</dc:title>
  <dc:creator>skritt</dc:creator>
  <cp:lastModifiedBy>Juno Oliveira</cp:lastModifiedBy>
  <cp:revision>13</cp:revision>
  <dcterms:created xsi:type="dcterms:W3CDTF">2022-10-27T08:31:54Z</dcterms:created>
  <dcterms:modified xsi:type="dcterms:W3CDTF">2022-12-01T21:55:22Z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